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83" r:id="rId4"/>
    <p:sldId id="258" r:id="rId5"/>
    <p:sldId id="259" r:id="rId6"/>
    <p:sldId id="261" r:id="rId7"/>
    <p:sldId id="284" r:id="rId8"/>
    <p:sldId id="286" r:id="rId9"/>
    <p:sldId id="260" r:id="rId10"/>
    <p:sldId id="270" r:id="rId11"/>
    <p:sldId id="288" r:id="rId12"/>
    <p:sldId id="272" r:id="rId13"/>
    <p:sldId id="277" r:id="rId14"/>
    <p:sldId id="279" r:id="rId15"/>
    <p:sldId id="280" r:id="rId16"/>
    <p:sldId id="275" r:id="rId17"/>
    <p:sldId id="289" r:id="rId18"/>
    <p:sldId id="282" r:id="rId19"/>
  </p:sldIdLst>
  <p:sldSz cx="14630400" cy="8229600"/>
  <p:notesSz cx="10020300" cy="6888163"/>
  <p:embeddedFontLs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Bold" panose="020B0806030504020204" pitchFamily="34" charset="0"/>
      <p:bold r:id="rId25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115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739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EEE8B-42E7-9544-D5FD-F0632FE0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EE6754-1EEC-C5F2-6B3C-3F45C3113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BC82B-B37B-66E5-9C4A-7EAC96B4E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AB2C0-1422-32E1-2481-5C6B453F8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282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6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DA869-3F48-E5F8-68F7-8BB15B04A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BB673B-467A-DD55-25A7-80EF05BBD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72DD7C-4309-7865-C0DD-71939950A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2649-53C6-CDEC-89AC-5F1FCA6CE7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840D3-F662-0852-4EA7-7AE406330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E2C103-45E8-8F39-4A88-D69BF6DF09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8D83E-0265-C8E9-C1F7-601324FB2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EEE25-7136-6C07-515B-76D91BAB6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676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DCF90-5E78-1590-B948-E800DE5A8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E90C18-5F12-E57D-7038-13948C0E84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306E17-ABE6-A23A-5BAB-7B4F27FF5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15F80-AB74-A020-6BE4-9C902CFE89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2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82D23-F525-93B2-DD74-088D6FB13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E4FC5-482A-AAA2-82B8-B8066C1F8B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7B6E5-D706-A603-7D93-D6C14A2E9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5FB55-0B95-FC0D-03D1-853B8B9414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3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7629" tIns="33815" rIns="67629" bIns="33815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7629" tIns="33815" rIns="67629" bIns="33815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.com/es/translator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so.org/artificial-intelligence/what-is-a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google.com/url?sa=i&amp;url=https%3A%2F%2Fgabble.ai%2F&amp;psig=AOvVaw0FKNVOvZpV-xdVu5NvO3lL&amp;ust=1732250042387000&amp;source=images&amp;cd=vfe&amp;opi=89978449&amp;ved=0CBcQjhxqFwoTCLCTmMLM7IkDFQAAAAAdAAAAABAE" TargetMode="External"/><Relationship Id="rId7" Type="http://schemas.openxmlformats.org/officeDocument/2006/relationships/hyperlink" Target="https://play.google.com/store/apps/details?id=io.allsunday.aitalke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www.google.com/url?sa=i&amp;url=https%3A%2F%2Fweaverschool.com%2F&amp;psig=AOvVaw0TR1FHp0Sc740G8r_NgKAA&amp;ust=1732251390578000&amp;source=images&amp;cd=vfe&amp;opi=89978449&amp;ved=0CBcQjhxqFwoTCOiitcbR7IkDFQAAAAAdAAAAABAE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Artificial Intelligence in Language Learning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transformative power of AI in language acquisition and practice, from defining AI to crafting effective prompts and utilizing innovative tools for language learning.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0B2A6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79012" y="5971103"/>
            <a:ext cx="165140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Arial" panose="020B0604020202020204" pitchFamily="34" charset="0"/>
                <a:ea typeface="Open Sans Medium" pitchFamily="34" charset="-122"/>
                <a:cs typeface="Arial" panose="020B0604020202020204" pitchFamily="34" charset="0"/>
              </a:rPr>
              <a:t>OM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5821561"/>
            <a:ext cx="20844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Olga Muñoz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00881" y="510399"/>
            <a:ext cx="7710249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AI Tools for Enhancing Writing Skills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5903595" y="2035546"/>
            <a:ext cx="3752731" cy="1850589"/>
          </a:xfrm>
          <a:prstGeom prst="roundRect">
            <a:avLst>
              <a:gd name="adj" fmla="val 39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 dirty="0"/>
          </a:p>
        </p:txBody>
      </p:sp>
      <p:sp>
        <p:nvSpPr>
          <p:cNvPr id="5" name="Text 2"/>
          <p:cNvSpPr/>
          <p:nvPr/>
        </p:nvSpPr>
        <p:spPr>
          <a:xfrm>
            <a:off x="6203275" y="2300692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Yomu AI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03275" y="2790565"/>
            <a:ext cx="332791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Assists with idea generation and overcoming writer's block.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160794" y="2002882"/>
            <a:ext cx="3752731" cy="1883254"/>
          </a:xfrm>
          <a:prstGeom prst="roundRect">
            <a:avLst>
              <a:gd name="adj" fmla="val 39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73201" y="2225758"/>
            <a:ext cx="3327916" cy="63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Writefull Academizer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73201" y="2681768"/>
            <a:ext cx="332791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 automated proofreading and language enhancement for academic writing.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903595" y="4286863"/>
            <a:ext cx="3752731" cy="1850588"/>
          </a:xfrm>
          <a:prstGeom prst="roundRect">
            <a:avLst>
              <a:gd name="adj" fmla="val 464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03275" y="4560444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Paperpal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203275" y="5017418"/>
            <a:ext cx="332791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language suggestions and checks adherence to academic conventions.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160794" y="4303038"/>
            <a:ext cx="3752731" cy="1850588"/>
          </a:xfrm>
          <a:prstGeom prst="roundRect">
            <a:avLst>
              <a:gd name="adj" fmla="val 464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73201" y="4575987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ChatGPT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73201" y="5017418"/>
            <a:ext cx="332791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 versatile writing assistance and improvement suggestions.</a:t>
            </a:r>
            <a:endParaRPr lang="en-US" sz="160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C5812317-DCFB-09CB-FD86-23385BD1EF90}"/>
              </a:ext>
            </a:extLst>
          </p:cNvPr>
          <p:cNvSpPr/>
          <p:nvPr/>
        </p:nvSpPr>
        <p:spPr>
          <a:xfrm>
            <a:off x="5990867" y="6430251"/>
            <a:ext cx="3665459" cy="1420977"/>
          </a:xfrm>
          <a:prstGeom prst="roundRect">
            <a:avLst>
              <a:gd name="adj" fmla="val 39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250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 Perplexity</a:t>
            </a:r>
            <a:endParaRPr lang="en-US" sz="1800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BDAB223-F9B3-CFE0-EC81-19C05109AF4C}"/>
              </a:ext>
            </a:extLst>
          </p:cNvPr>
          <p:cNvSpPr txBox="1"/>
          <p:nvPr/>
        </p:nvSpPr>
        <p:spPr>
          <a:xfrm>
            <a:off x="6065487" y="6861943"/>
            <a:ext cx="3428945" cy="729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Assists with idea generation and overcoming writer's block.</a:t>
            </a:r>
            <a:endParaRPr lang="en-US" sz="1600" dirty="0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79FA951E-F32E-8FEE-A800-D98570F97905}"/>
              </a:ext>
            </a:extLst>
          </p:cNvPr>
          <p:cNvSpPr/>
          <p:nvPr/>
        </p:nvSpPr>
        <p:spPr>
          <a:xfrm>
            <a:off x="10160794" y="6430251"/>
            <a:ext cx="3665459" cy="1420977"/>
          </a:xfrm>
          <a:prstGeom prst="roundRect">
            <a:avLst>
              <a:gd name="adj" fmla="val 39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pPr>
              <a:lnSpc>
                <a:spcPts val="2500"/>
              </a:lnSpc>
            </a:pPr>
            <a:r>
              <a:rPr lang="en-US" sz="18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IELTS</a:t>
            </a:r>
            <a:r>
              <a:rPr lang="en-US" sz="1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</a:t>
            </a:r>
            <a:r>
              <a:rPr lang="en-US" sz="1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Checker</a:t>
            </a:r>
            <a:endParaRPr lang="es-PE" dirty="0"/>
          </a:p>
          <a:p>
            <a:pPr marL="0" indent="0">
              <a:lnSpc>
                <a:spcPts val="2500"/>
              </a:lnSpc>
              <a:buNone/>
            </a:pPr>
            <a:endParaRPr lang="en-US" sz="18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8B4738E-509C-770D-9B77-60DA275D2E7D}"/>
              </a:ext>
            </a:extLst>
          </p:cNvPr>
          <p:cNvSpPr txBox="1"/>
          <p:nvPr/>
        </p:nvSpPr>
        <p:spPr>
          <a:xfrm>
            <a:off x="10284916" y="6934398"/>
            <a:ext cx="264860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your IELTS Writing Essays checked for FREE</a:t>
            </a:r>
            <a:endParaRPr lang="es-PE" sz="16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pic>
        <p:nvPicPr>
          <p:cNvPr id="25" name="Image 0" descr="preencoded.png">
            <a:extLst>
              <a:ext uri="{FF2B5EF4-FFF2-40B4-BE49-F238E27FC236}">
                <a16:creationId xmlns:a16="http://schemas.microsoft.com/office/drawing/2014/main" id="{9A383A6C-273F-0AFF-B5F9-0BCF4EC2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97578-3598-2DFA-C906-3F490B340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CBB40E7-5D88-FB70-B183-76B0610932E2}"/>
              </a:ext>
            </a:extLst>
          </p:cNvPr>
          <p:cNvSpPr/>
          <p:nvPr/>
        </p:nvSpPr>
        <p:spPr>
          <a:xfrm>
            <a:off x="6100881" y="510399"/>
            <a:ext cx="7710249" cy="1280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AI Tools for Enhancing Writing Skills</a:t>
            </a:r>
            <a:endParaRPr lang="en-US" sz="40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7D24FBE-8300-CAB0-59B2-F61D395EE9EF}"/>
              </a:ext>
            </a:extLst>
          </p:cNvPr>
          <p:cNvSpPr/>
          <p:nvPr/>
        </p:nvSpPr>
        <p:spPr>
          <a:xfrm>
            <a:off x="6071621" y="2795468"/>
            <a:ext cx="3752731" cy="2170509"/>
          </a:xfrm>
          <a:prstGeom prst="roundRect">
            <a:avLst>
              <a:gd name="adj" fmla="val 39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5EC3D87-6E60-14DB-BB4F-2C91CCA079FC}"/>
              </a:ext>
            </a:extLst>
          </p:cNvPr>
          <p:cNvSpPr/>
          <p:nvPr/>
        </p:nvSpPr>
        <p:spPr>
          <a:xfrm>
            <a:off x="6415683" y="3007876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GB" sz="2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Wordvice</a:t>
            </a:r>
            <a:r>
              <a:rPr lang="en-GB" sz="1800" b="1" dirty="0">
                <a:solidFill>
                  <a:srgbClr val="3B383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.ai</a:t>
            </a:r>
            <a:endParaRPr lang="en-US" sz="2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49CAA95A-383B-B7F4-211E-A161343919C7}"/>
              </a:ext>
            </a:extLst>
          </p:cNvPr>
          <p:cNvSpPr/>
          <p:nvPr/>
        </p:nvSpPr>
        <p:spPr>
          <a:xfrm>
            <a:off x="6415682" y="3450668"/>
            <a:ext cx="3532703" cy="1302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GB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 a comprehensive suite of features including a paraphrasing tool, plagiarism checker, and real-time feedback. </a:t>
            </a:r>
            <a:endParaRPr lang="en-US" sz="16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0C4452B9-B041-D61C-7A48-09DFEB3C459C}"/>
              </a:ext>
            </a:extLst>
          </p:cNvPr>
          <p:cNvSpPr/>
          <p:nvPr/>
        </p:nvSpPr>
        <p:spPr>
          <a:xfrm>
            <a:off x="10160794" y="2795468"/>
            <a:ext cx="3752731" cy="2170509"/>
          </a:xfrm>
          <a:prstGeom prst="roundRect">
            <a:avLst>
              <a:gd name="adj" fmla="val 39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1192428-6C75-23CF-E196-8FA9158197A9}"/>
              </a:ext>
            </a:extLst>
          </p:cNvPr>
          <p:cNvSpPr/>
          <p:nvPr/>
        </p:nvSpPr>
        <p:spPr>
          <a:xfrm>
            <a:off x="10373201" y="3007876"/>
            <a:ext cx="3327916" cy="639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Jenni AI</a:t>
            </a:r>
            <a:endParaRPr lang="en-US" sz="20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4268949-8D90-9875-BEB5-1E15099F7CCD}"/>
              </a:ext>
            </a:extLst>
          </p:cNvPr>
          <p:cNvSpPr/>
          <p:nvPr/>
        </p:nvSpPr>
        <p:spPr>
          <a:xfrm>
            <a:off x="10373200" y="3389232"/>
            <a:ext cx="3540323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autocomplete suggestions to help writers overcome blocks, along with paraphrasing capabilities and automatic citation generation</a:t>
            </a:r>
            <a:endParaRPr lang="en-US" sz="1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9ED29C55-8F6D-5263-3055-4E3E4D5CBBAA}"/>
              </a:ext>
            </a:extLst>
          </p:cNvPr>
          <p:cNvSpPr/>
          <p:nvPr/>
        </p:nvSpPr>
        <p:spPr>
          <a:xfrm>
            <a:off x="6100881" y="5170765"/>
            <a:ext cx="3752731" cy="1850588"/>
          </a:xfrm>
          <a:prstGeom prst="roundRect">
            <a:avLst>
              <a:gd name="adj" fmla="val 464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BD9BE4CF-41C0-D9FF-2E59-5DB75267D60C}"/>
              </a:ext>
            </a:extLst>
          </p:cNvPr>
          <p:cNvSpPr/>
          <p:nvPr/>
        </p:nvSpPr>
        <p:spPr>
          <a:xfrm>
            <a:off x="6415682" y="5266588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DeepL</a:t>
            </a:r>
            <a:r>
              <a:rPr lang="en-US" sz="2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 Write</a:t>
            </a:r>
            <a:endParaRPr lang="en-US" sz="20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20FFA89F-160B-0A1A-B858-D2162367BF18}"/>
              </a:ext>
            </a:extLst>
          </p:cNvPr>
          <p:cNvSpPr/>
          <p:nvPr/>
        </p:nvSpPr>
        <p:spPr>
          <a:xfrm>
            <a:off x="6415682" y="5682332"/>
            <a:ext cx="3327916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focuses on refining writing by providing alternatives for words and sentences while ensuring correct grammar and punctuation. </a:t>
            </a:r>
            <a:endParaRPr lang="en-US" sz="160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2A1E2EB0-BFA3-1065-0F04-7F29798AA90D}"/>
              </a:ext>
            </a:extLst>
          </p:cNvPr>
          <p:cNvSpPr/>
          <p:nvPr/>
        </p:nvSpPr>
        <p:spPr>
          <a:xfrm>
            <a:off x="10160794" y="5170765"/>
            <a:ext cx="3752731" cy="1850588"/>
          </a:xfrm>
          <a:prstGeom prst="roundRect">
            <a:avLst>
              <a:gd name="adj" fmla="val 464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0835A75A-C8E8-6B53-F73D-7D3D753A69EA}"/>
              </a:ext>
            </a:extLst>
          </p:cNvPr>
          <p:cNvSpPr/>
          <p:nvPr/>
        </p:nvSpPr>
        <p:spPr>
          <a:xfrm>
            <a:off x="10373201" y="5383173"/>
            <a:ext cx="2560320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QuillBot</a:t>
            </a:r>
            <a:endParaRPr lang="en-US" sz="20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6CF73A3E-FA24-ECA5-C78D-A6C9A1E061F3}"/>
              </a:ext>
            </a:extLst>
          </p:cNvPr>
          <p:cNvSpPr/>
          <p:nvPr/>
        </p:nvSpPr>
        <p:spPr>
          <a:xfrm>
            <a:off x="10373201" y="5825966"/>
            <a:ext cx="332791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 features such as grammar checking, paraphrasing options, and citation generation</a:t>
            </a:r>
            <a:endParaRPr lang="en-US" sz="1600" dirty="0"/>
          </a:p>
        </p:txBody>
      </p:sp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658F2D08-B651-BB17-E9C6-F88BFBAD4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1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947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AI Tools for Cambridge Exam Writing Skills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06" y="4352572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722" y="4303878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982" y="4303878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5745" y="4352453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75220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AI-powered tools offer specialized assistance for Cambridge exam writing preparation.</a:t>
            </a:r>
            <a:endParaRPr lang="en-US" sz="175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B1249B1-04BA-A790-BD24-847028F11945}"/>
              </a:ext>
            </a:extLst>
          </p:cNvPr>
          <p:cNvSpPr txBox="1"/>
          <p:nvPr/>
        </p:nvSpPr>
        <p:spPr>
          <a:xfrm>
            <a:off x="8350781" y="3692362"/>
            <a:ext cx="2510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TalkPalAI</a:t>
            </a:r>
            <a:endParaRPr lang="es-PE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ACC1F49-E720-871E-85E5-8B9C73B8E7C9}"/>
              </a:ext>
            </a:extLst>
          </p:cNvPr>
          <p:cNvSpPr txBox="1"/>
          <p:nvPr/>
        </p:nvSpPr>
        <p:spPr>
          <a:xfrm>
            <a:off x="3789053" y="3701187"/>
            <a:ext cx="4097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Writing Checker by Weaver School</a:t>
            </a:r>
            <a:endParaRPr lang="es-PE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5291E3F0-4D0F-4E64-C97B-F556D9C4B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1533"/>
            <a:ext cx="14630400" cy="221757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6EA860C-5D73-B7F9-9BB5-17963E891D36}"/>
              </a:ext>
            </a:extLst>
          </p:cNvPr>
          <p:cNvSpPr txBox="1"/>
          <p:nvPr/>
        </p:nvSpPr>
        <p:spPr>
          <a:xfrm>
            <a:off x="1035923" y="3713371"/>
            <a:ext cx="2510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 &amp; Improve</a:t>
            </a:r>
            <a:endParaRPr lang="es-PE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9D26645-F263-E9D6-142D-4747F916A454}"/>
              </a:ext>
            </a:extLst>
          </p:cNvPr>
          <p:cNvSpPr txBox="1"/>
          <p:nvPr/>
        </p:nvSpPr>
        <p:spPr>
          <a:xfrm>
            <a:off x="11664283" y="3728055"/>
            <a:ext cx="2510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Jenni AI</a:t>
            </a:r>
            <a:endParaRPr lang="es-PE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AI Tools for Listening Skills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303837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02598" y="2645569"/>
            <a:ext cx="17204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432113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Language Learning Apps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Duolingo, Rosetta Stone, and Babbel offer AI-adapted listening exercises.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CDBD4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50568" y="4489013"/>
            <a:ext cx="27610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5158145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Speech Recognition Software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Speech-to-Text helps compare heard content with correct transcriptions.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303837"/>
            </a:avLst>
          </a:prstGeom>
          <a:solidFill>
            <a:srgbClr val="BCDB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49973" y="6332458"/>
            <a:ext cx="27741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3547229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Interactive AI Tutors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ALO7 and LingoKids provide engaging conversations with virtual characters.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AI for Reading Improvement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283225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Use of English AI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exercises for advanced reading comprehension.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TalkPalAI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reading practice with AI-generated content.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338720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Mock Test Creation with AI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AI-generated practice tests for targeted reading improvement.</a:t>
            </a:r>
            <a:endParaRPr lang="en-US" sz="1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63473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AI Grammar Tools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Grammarly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3437096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corrections and tone detection for comprehensive writing improvement.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94667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ProWritingAid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3437096"/>
            <a:ext cx="304121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Detailed reports on style, readability, and contextual grammar suggestions.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03839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Wordtune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03839" y="5861090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 rewriting suggestions and tone adjustments for enhanced clarity.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88512" y="551736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Online Vocabulary Tools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512" y="2808684"/>
            <a:ext cx="296310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Cambridge English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85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Official CAE preparation resource with extensive vocabulary exercises.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512" y="4165283"/>
            <a:ext cx="501491" cy="5014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8512" y="486739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GlobalExam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85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platform offering targeted CAE vocabulary practice.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12" y="6223992"/>
            <a:ext cx="501491" cy="5014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8512" y="692610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Magoosh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8512" y="7359848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vocabulary builder with spaced repetition technology.</a:t>
            </a:r>
            <a:endParaRPr lang="en-US" sz="155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B718CD6B-69F5-16BF-F44C-546C8C82C2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79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4E6F9-1CB4-1F91-97A9-F82FB1C8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5C2D84B-6D2C-EA73-ED5B-36224CB2F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FABFB14-C8DA-F8A9-5676-476568372004}"/>
              </a:ext>
            </a:extLst>
          </p:cNvPr>
          <p:cNvSpPr/>
          <p:nvPr/>
        </p:nvSpPr>
        <p:spPr>
          <a:xfrm>
            <a:off x="758844" y="353140"/>
            <a:ext cx="798826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Mobile AI Apps For Learning English</a:t>
            </a:r>
            <a:endParaRPr lang="en-US" sz="445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E7D2BCC1-8977-6865-6D16-49E6FFF96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44" y="1770698"/>
            <a:ext cx="7556421" cy="610576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94ED811-503F-04AD-2E52-733F58F4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902" y="1951910"/>
            <a:ext cx="12287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7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676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AI Translation: </a:t>
            </a:r>
            <a:r>
              <a:rPr lang="en-US" sz="4450" b="1" dirty="0" err="1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DeepL</a:t>
            </a:r>
            <a:endParaRPr lang="en-US" sz="4450" b="1" dirty="0">
              <a:solidFill>
                <a:srgbClr val="333F70"/>
              </a:solidFill>
              <a:latin typeface="Arial" panose="020B0604020202020204" pitchFamily="34" charset="0"/>
              <a:ea typeface="Unbounded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 flipH="1">
            <a:off x="734402" y="2052453"/>
            <a:ext cx="74627" cy="176400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6" name="Text 3"/>
          <p:cNvSpPr/>
          <p:nvPr/>
        </p:nvSpPr>
        <p:spPr>
          <a:xfrm>
            <a:off x="914400" y="2249197"/>
            <a:ext cx="7556421" cy="1739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4450" b="1" dirty="0" err="1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DeepL</a:t>
            </a:r>
            <a:endParaRPr lang="en-US" sz="4450" b="1" dirty="0">
              <a:solidFill>
                <a:srgbClr val="333F70"/>
              </a:solidFill>
              <a:latin typeface="Arial" panose="020B0604020202020204" pitchFamily="34" charset="0"/>
              <a:ea typeface="Unbounded Bold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offers</a:t>
            </a: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advanced</a:t>
            </a: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translation, helping learners understand complex texts and improve their language skills. Visit </a:t>
            </a:r>
            <a:r>
              <a:rPr lang="en-US" sz="1750" u="sng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https://www.deepl.com/es/translator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more information. 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C4362031-A747-8556-0E4A-A4A0668BB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ED3EA16-BDB1-4D68-5216-6C24E37152F2}"/>
              </a:ext>
            </a:extLst>
          </p:cNvPr>
          <p:cNvSpPr txBox="1"/>
          <p:nvPr/>
        </p:nvSpPr>
        <p:spPr>
          <a:xfrm>
            <a:off x="1035011" y="6242179"/>
            <a:ext cx="7315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aifindy.com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6F6B1DE-3DBD-92C3-F2C3-40742B6C2091}"/>
              </a:ext>
            </a:extLst>
          </p:cNvPr>
          <p:cNvSpPr txBox="1"/>
          <p:nvPr/>
        </p:nvSpPr>
        <p:spPr>
          <a:xfrm>
            <a:off x="734402" y="4406955"/>
            <a:ext cx="8629650" cy="1478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D</a:t>
            </a:r>
            <a:r>
              <a:rPr kumimoji="0" lang="en-US" sz="4450" b="1" i="0" u="none" strike="noStrike" kern="1200" cap="none" spc="0" normalizeH="0" baseline="0" noProof="0" dirty="0" err="1">
                <a:ln>
                  <a:noFill/>
                </a:ln>
                <a:solidFill>
                  <a:srgbClr val="333F70"/>
                </a:solidFill>
                <a:effectLst/>
                <a:uLnTx/>
                <a:uFillTx/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irectory</a:t>
            </a:r>
            <a:r>
              <a:rPr kumimoji="0" lang="en-US" sz="4450" b="1" i="0" u="none" strike="noStrike" kern="1200" cap="none" spc="0" normalizeH="0" baseline="0" noProof="0" dirty="0">
                <a:ln>
                  <a:noFill/>
                </a:ln>
                <a:solidFill>
                  <a:srgbClr val="333F70"/>
                </a:solidFill>
                <a:effectLst/>
                <a:uLnTx/>
                <a:uFillTx/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 of Artificial Intelligence </a:t>
            </a: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T</a:t>
            </a:r>
            <a:r>
              <a:rPr kumimoji="0" lang="en-US" sz="4450" b="1" i="0" u="none" strike="noStrike" kern="1200" cap="none" spc="0" normalizeH="0" baseline="0" noProof="0" dirty="0" err="1">
                <a:ln>
                  <a:noFill/>
                </a:ln>
                <a:solidFill>
                  <a:srgbClr val="333F70"/>
                </a:solidFill>
                <a:effectLst/>
                <a:uLnTx/>
                <a:uFillTx/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ools</a:t>
            </a:r>
            <a:endParaRPr kumimoji="0" lang="en-US" sz="4450" b="1" i="0" u="none" strike="noStrike" kern="1200" cap="none" spc="0" normalizeH="0" baseline="0" noProof="0" dirty="0">
              <a:ln>
                <a:noFill/>
              </a:ln>
              <a:solidFill>
                <a:srgbClr val="333F70"/>
              </a:solidFill>
              <a:effectLst/>
              <a:uLnTx/>
              <a:uFillTx/>
              <a:latin typeface="Arial" panose="020B0604020202020204" pitchFamily="34" charset="0"/>
              <a:ea typeface="Unbounded Bold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2">
            <a:extLst>
              <a:ext uri="{FF2B5EF4-FFF2-40B4-BE49-F238E27FC236}">
                <a16:creationId xmlns:a16="http://schemas.microsoft.com/office/drawing/2014/main" id="{D292F42A-F880-3317-DE98-E40B9E02BD5D}"/>
              </a:ext>
            </a:extLst>
          </p:cNvPr>
          <p:cNvSpPr/>
          <p:nvPr/>
        </p:nvSpPr>
        <p:spPr>
          <a:xfrm>
            <a:off x="831887" y="6086896"/>
            <a:ext cx="72000" cy="708779"/>
          </a:xfrm>
          <a:prstGeom prst="rect">
            <a:avLst/>
          </a:prstGeom>
          <a:solidFill>
            <a:srgbClr val="26A688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40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Understanding Artificial Intelligence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94612" y="3482577"/>
            <a:ext cx="7355600" cy="2116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"</a:t>
            </a: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Artificial intelligence is not a substitute for human intelligence; it is a tool to amplify human creativity and ingenuity.“</a:t>
            </a:r>
          </a:p>
          <a:p>
            <a:pPr marL="0" indent="0">
              <a:lnSpc>
                <a:spcPts val="2850"/>
              </a:lnSpc>
              <a:buNone/>
            </a:pPr>
            <a:endParaRPr lang="en-US" sz="2000" dirty="0">
              <a:solidFill>
                <a:srgbClr val="333F70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Fei-Fei Li, Co-Director of the Stanford Institute for Human-Centered Artificial Intelligence </a:t>
            </a:r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831194" y="3390595"/>
            <a:ext cx="45719" cy="2412000"/>
          </a:xfrm>
          <a:prstGeom prst="rect">
            <a:avLst/>
          </a:prstGeom>
          <a:solidFill>
            <a:srgbClr val="26A688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CB88-7459-D681-A3E0-78AFB9235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C8E7755-7CC8-F5EF-2AAF-CA5B611D4AD2}"/>
              </a:ext>
            </a:extLst>
          </p:cNvPr>
          <p:cNvSpPr/>
          <p:nvPr/>
        </p:nvSpPr>
        <p:spPr>
          <a:xfrm>
            <a:off x="793790" y="7240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Understanding Artificial Intelligence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881BF772-4794-F54F-44D9-E15BB771117A}"/>
              </a:ext>
            </a:extLst>
          </p:cNvPr>
          <p:cNvSpPr/>
          <p:nvPr/>
        </p:nvSpPr>
        <p:spPr>
          <a:xfrm>
            <a:off x="822126" y="249600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s-PE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06A62671-D47B-B93C-A78F-C743F936819E}"/>
              </a:ext>
            </a:extLst>
          </p:cNvPr>
          <p:cNvSpPr/>
          <p:nvPr/>
        </p:nvSpPr>
        <p:spPr>
          <a:xfrm>
            <a:off x="1417438" y="25385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Definition</a:t>
            </a:r>
            <a:endParaRPr lang="en-US" sz="22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F4A902E3-99C8-AD5D-1807-4CEB1220581E}"/>
              </a:ext>
            </a:extLst>
          </p:cNvPr>
          <p:cNvSpPr/>
          <p:nvPr/>
        </p:nvSpPr>
        <p:spPr>
          <a:xfrm>
            <a:off x="1419546" y="3114921"/>
            <a:ext cx="7325509" cy="993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is defined as "the ability of a machine to display human-like capabilities such as reasoning, learning, planning and creativity“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GB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https://www.iso.org/artificial-intelligence/what-is-ai</a:t>
            </a:r>
            <a:endParaRPr lang="en-US" sz="17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40346520-4AA8-010A-94E7-695E421933A7}"/>
              </a:ext>
            </a:extLst>
          </p:cNvPr>
          <p:cNvSpPr/>
          <p:nvPr/>
        </p:nvSpPr>
        <p:spPr>
          <a:xfrm>
            <a:off x="831788" y="468636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318E434-87AB-BD65-86A3-7A5B28964BCF}"/>
              </a:ext>
            </a:extLst>
          </p:cNvPr>
          <p:cNvSpPr/>
          <p:nvPr/>
        </p:nvSpPr>
        <p:spPr>
          <a:xfrm>
            <a:off x="1419546" y="4744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Capabilities</a:t>
            </a:r>
            <a:endParaRPr lang="en-US" sz="2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5A6ADCE-99C5-C2B4-BA7F-263AC0682222}"/>
              </a:ext>
            </a:extLst>
          </p:cNvPr>
          <p:cNvSpPr/>
          <p:nvPr/>
        </p:nvSpPr>
        <p:spPr>
          <a:xfrm>
            <a:off x="1417438" y="5268190"/>
            <a:ext cx="7129141" cy="65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systems can perceive, process data, and act autonomously to achieve goals.</a:t>
            </a:r>
            <a:endParaRPr lang="en-US" sz="1750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7C97882-AD4A-FE74-54A6-441A79E59686}"/>
              </a:ext>
            </a:extLst>
          </p:cNvPr>
          <p:cNvSpPr/>
          <p:nvPr/>
        </p:nvSpPr>
        <p:spPr>
          <a:xfrm>
            <a:off x="902967" y="641748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58118BB1-343F-E934-C4D5-974827F3407E}"/>
              </a:ext>
            </a:extLst>
          </p:cNvPr>
          <p:cNvSpPr/>
          <p:nvPr/>
        </p:nvSpPr>
        <p:spPr>
          <a:xfrm>
            <a:off x="1419546" y="64174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Application</a:t>
            </a:r>
            <a:endParaRPr lang="en-US" sz="22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AD135525-64EE-2138-2807-36E007A0375F}"/>
              </a:ext>
            </a:extLst>
          </p:cNvPr>
          <p:cNvSpPr/>
          <p:nvPr/>
        </p:nvSpPr>
        <p:spPr>
          <a:xfrm>
            <a:off x="1419546" y="7048570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amplifies human creativity and ingenuity across various fields.</a:t>
            </a:r>
            <a:endParaRPr lang="en-US" sz="175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518A9492-5777-538F-19C4-A7E3B5A2B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4746"/>
            <a:ext cx="5486400" cy="823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32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5495" y="1087155"/>
            <a:ext cx="7619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AI Prompts Explained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4068" y="2481546"/>
            <a:ext cx="3959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What is an AI Prompt?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25495" y="308358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provided to AI systems, guiding them to generate relevant responses.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44068" y="4426544"/>
            <a:ext cx="32299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Forms of Prompts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44068" y="50439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Questions, commands, statements, or code samples used to interact with AI.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44068" y="6218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Purpose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644068" y="6880101"/>
            <a:ext cx="46594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effective communication with AI for tailored, contextual responses.</a:t>
            </a:r>
            <a:endParaRPr lang="en-US" sz="175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CF4039B5-AEBA-0F3C-5935-4C0CF353B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08" y="500420"/>
            <a:ext cx="7870984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Crafting Effective AI Prompts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08" y="1909763"/>
            <a:ext cx="909280" cy="14548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18561" y="2091571"/>
            <a:ext cx="3324344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Define a Clear Objective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1818561" y="248471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Specify exact requirements for the AI's task.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08" y="3364587"/>
            <a:ext cx="909280" cy="14548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18561" y="3546396"/>
            <a:ext cx="3185993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Use Natural Language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818561" y="3939540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Communicate with AI as you would do it with a human.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08" y="4819412"/>
            <a:ext cx="909280" cy="14548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4236" y="5001221"/>
            <a:ext cx="3029426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Provide Context and details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1818561" y="5394365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 relevant details for more accurate responses.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08" y="6274237"/>
            <a:ext cx="909280" cy="145482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18561" y="6456045"/>
            <a:ext cx="3029426" cy="284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Structure your prompts Effectively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1818561" y="6849189"/>
            <a:ext cx="6688931" cy="290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Organize prompts logically to guide the AI.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SmallTalk2Me – AI-powered simulator to improve spoken English">
            <a:extLst>
              <a:ext uri="{FF2B5EF4-FFF2-40B4-BE49-F238E27FC236}">
                <a16:creationId xmlns:a16="http://schemas.microsoft.com/office/drawing/2014/main" id="{5FF5F27E-735C-B1FE-B06A-F859F45DB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0" y="3545641"/>
            <a:ext cx="4411041" cy="248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alkio AI Integration | 350+ Integrations Available Now">
            <a:extLst>
              <a:ext uri="{FF2B5EF4-FFF2-40B4-BE49-F238E27FC236}">
                <a16:creationId xmlns:a16="http://schemas.microsoft.com/office/drawing/2014/main" id="{782B82DD-6412-C9B6-06AF-BE2DAE6AE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645" y="3038782"/>
            <a:ext cx="4420356" cy="24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914399" y="242063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AI Tools for English Speaking Practice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1"/>
          <p:cNvSpPr/>
          <p:nvPr/>
        </p:nvSpPr>
        <p:spPr>
          <a:xfrm>
            <a:off x="914399" y="73333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AI-powered tools offer interactive practice for improving English speaking skills.</a:t>
            </a:r>
            <a:endParaRPr lang="en-US" sz="1750" dirty="0"/>
          </a:p>
        </p:txBody>
      </p:sp>
      <p:pic>
        <p:nvPicPr>
          <p:cNvPr id="1026" name="Picture 2" descr="Loora: Transforming English Tutoring with AI | by Hearst Ventures | Medium">
            <a:extLst>
              <a:ext uri="{FF2B5EF4-FFF2-40B4-BE49-F238E27FC236}">
                <a16:creationId xmlns:a16="http://schemas.microsoft.com/office/drawing/2014/main" id="{51D85CAA-E90C-8A39-29BB-E367F78AD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019" y="5602980"/>
            <a:ext cx="3305529" cy="109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I Language Teacher - Talkpal">
            <a:extLst>
              <a:ext uri="{FF2B5EF4-FFF2-40B4-BE49-F238E27FC236}">
                <a16:creationId xmlns:a16="http://schemas.microsoft.com/office/drawing/2014/main" id="{4A38E805-9280-4C0A-14C4-F03578C1D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66" y="3609508"/>
            <a:ext cx="4259749" cy="131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9DDA1FF-D8F8-9C4D-2B3B-BA9F1C7D2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201" y="5110482"/>
            <a:ext cx="3669253" cy="2083368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006DA6E-A3D8-CD82-ABC8-4E741E79AC80}"/>
              </a:ext>
            </a:extLst>
          </p:cNvPr>
          <p:cNvSpPr txBox="1"/>
          <p:nvPr/>
        </p:nvSpPr>
        <p:spPr>
          <a:xfrm>
            <a:off x="1521437" y="6164379"/>
            <a:ext cx="227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SmallTalk2Me</a:t>
            </a: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1D51BC51-F1AF-B6F6-0692-292435EDEA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1533"/>
            <a:ext cx="14630400" cy="22175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D3045-7990-1BC6-86C6-0B137D355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E12F221-060B-DB81-4161-936F9C425C75}"/>
              </a:ext>
            </a:extLst>
          </p:cNvPr>
          <p:cNvSpPr/>
          <p:nvPr/>
        </p:nvSpPr>
        <p:spPr>
          <a:xfrm>
            <a:off x="6134199" y="568037"/>
            <a:ext cx="8650945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AI Tools for English Speaking Practice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62A36A-1C87-60A3-CCA9-3E56CB4D7C7E}"/>
              </a:ext>
            </a:extLst>
          </p:cNvPr>
          <p:cNvSpPr txBox="1"/>
          <p:nvPr/>
        </p:nvSpPr>
        <p:spPr>
          <a:xfrm>
            <a:off x="5733844" y="7341116"/>
            <a:ext cx="28166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b="0" u="sng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Gabble.ai | </a:t>
            </a:r>
          </a:p>
          <a:p>
            <a:pPr algn="l">
              <a:lnSpc>
                <a:spcPts val="1800"/>
              </a:lnSpc>
            </a:pPr>
            <a:r>
              <a:rPr lang="en-US" b="0" u="sng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Powered Speaking Coach</a:t>
            </a:r>
          </a:p>
        </p:txBody>
      </p:sp>
      <p:pic>
        <p:nvPicPr>
          <p:cNvPr id="1038" name="Picture 14" descr="IELTS Speaking Simulator-Free IELTS Speaking Practice Tool">
            <a:extLst>
              <a:ext uri="{FF2B5EF4-FFF2-40B4-BE49-F238E27FC236}">
                <a16:creationId xmlns:a16="http://schemas.microsoft.com/office/drawing/2014/main" id="{BE4ACB5D-1BA8-3F8E-56E0-F810A237A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461" y="1276816"/>
            <a:ext cx="2757394" cy="312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E438919-25B5-FFAD-E2F5-612E4AAE4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1293" y="4502981"/>
            <a:ext cx="2709650" cy="2757393"/>
          </a:xfrm>
          <a:prstGeom prst="rect">
            <a:avLst/>
          </a:prstGeom>
        </p:spPr>
      </p:pic>
      <p:pic>
        <p:nvPicPr>
          <p:cNvPr id="3076" name="Picture 4" descr="Talkface-AI IETLS Speaking 9.0 - Apps on Google Play">
            <a:extLst>
              <a:ext uri="{FF2B5EF4-FFF2-40B4-BE49-F238E27FC236}">
                <a16:creationId xmlns:a16="http://schemas.microsoft.com/office/drawing/2014/main" id="{73431FF0-5DF5-4EF1-4DCD-CA022E16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260" y="4502981"/>
            <a:ext cx="2639595" cy="278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2C032E-A8C6-0F7D-F38B-A494EB337DCB}"/>
              </a:ext>
            </a:extLst>
          </p:cNvPr>
          <p:cNvSpPr txBox="1"/>
          <p:nvPr/>
        </p:nvSpPr>
        <p:spPr>
          <a:xfrm>
            <a:off x="8745836" y="7550568"/>
            <a:ext cx="3227848" cy="326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800"/>
              </a:lnSpc>
            </a:pPr>
            <a:r>
              <a:rPr lang="es-PE" b="0" i="0" u="none" strike="noStrike" dirty="0" err="1"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Talkface</a:t>
            </a:r>
            <a:r>
              <a:rPr lang="es-PE" b="0" i="0" u="none" strike="noStrike" dirty="0"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-AI IETLS </a:t>
            </a:r>
            <a:r>
              <a:rPr lang="es-PE" b="0" i="0" u="none" strike="noStrike" dirty="0" err="1"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Speaking</a:t>
            </a:r>
            <a:endParaRPr lang="es-PE" b="0" i="0" u="none" strike="noStrike" dirty="0">
              <a:effectLst/>
              <a:latin typeface="Arial" panose="020B0604020202020204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A975BE4-3CFD-2360-06B9-5D5AFB7BF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26" name="Picture 2" descr="IELTS Speaking Mentor-Free IELTS Speaking Practice">
            <a:extLst>
              <a:ext uri="{FF2B5EF4-FFF2-40B4-BE49-F238E27FC236}">
                <a16:creationId xmlns:a16="http://schemas.microsoft.com/office/drawing/2014/main" id="{BE457659-F711-C9CF-E64E-CA005C401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172" y="2841111"/>
            <a:ext cx="3009731" cy="300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9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74371-E9BE-4074-BAC8-600C6E3FB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A136A73-8387-EE6F-D1B9-C6D3DCBCCA19}"/>
              </a:ext>
            </a:extLst>
          </p:cNvPr>
          <p:cNvSpPr/>
          <p:nvPr/>
        </p:nvSpPr>
        <p:spPr>
          <a:xfrm>
            <a:off x="222600" y="2354794"/>
            <a:ext cx="1399280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AI Tools for Mock Speaking Exams for Cambridge English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F5E8B6F8-49AB-43F1-0085-2EF468052C25}"/>
              </a:ext>
            </a:extLst>
          </p:cNvPr>
          <p:cNvSpPr/>
          <p:nvPr/>
        </p:nvSpPr>
        <p:spPr>
          <a:xfrm>
            <a:off x="427073" y="71656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AI-powered tools offer interactive practice for improving English speaking skills.</a:t>
            </a:r>
            <a:endParaRPr lang="en-US" sz="175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1F65837-EAA0-7030-3EA1-8706B83F0BE6}"/>
              </a:ext>
            </a:extLst>
          </p:cNvPr>
          <p:cNvSpPr txBox="1"/>
          <p:nvPr/>
        </p:nvSpPr>
        <p:spPr>
          <a:xfrm>
            <a:off x="427073" y="5514665"/>
            <a:ext cx="3153645" cy="557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Cambridge Coach from Weaver School</a:t>
            </a: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3FD936D6-3C37-5FF0-82DC-DDAD1653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5526"/>
            <a:ext cx="14630400" cy="2217578"/>
          </a:xfrm>
          <a:prstGeom prst="rect">
            <a:avLst/>
          </a:prstGeom>
        </p:spPr>
      </p:pic>
      <p:pic>
        <p:nvPicPr>
          <p:cNvPr id="4098" name="Picture 2" descr="Language learning powered by AI | The Weaver School">
            <a:extLst>
              <a:ext uri="{FF2B5EF4-FFF2-40B4-BE49-F238E27FC236}">
                <a16:creationId xmlns:a16="http://schemas.microsoft.com/office/drawing/2014/main" id="{E11C929D-489F-4B95-4688-3239D146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4" y="3915095"/>
            <a:ext cx="3705225" cy="154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se of English AI - Cambridge English Test B1, B2, C1, C2">
            <a:extLst>
              <a:ext uri="{FF2B5EF4-FFF2-40B4-BE49-F238E27FC236}">
                <a16:creationId xmlns:a16="http://schemas.microsoft.com/office/drawing/2014/main" id="{12DF8E01-0A69-2967-0C0A-32656750D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997" y="3271999"/>
            <a:ext cx="5114566" cy="317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ambridge AI Speech Tutor - one of Cambridge's Artificial Intelligence  Tools – New innovative speaking and pronunciation learning tool with native  speaker and artificial intelligence support.">
            <a:extLst>
              <a:ext uri="{FF2B5EF4-FFF2-40B4-BE49-F238E27FC236}">
                <a16:creationId xmlns:a16="http://schemas.microsoft.com/office/drawing/2014/main" id="{3E297278-A78B-0DF4-90E6-C83C149E9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051" y="3983054"/>
            <a:ext cx="4683351" cy="141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I Language Teacher - Talkpal">
            <a:extLst>
              <a:ext uri="{FF2B5EF4-FFF2-40B4-BE49-F238E27FC236}">
                <a16:creationId xmlns:a16="http://schemas.microsoft.com/office/drawing/2014/main" id="{1AD09008-A18F-E4AB-24F9-075AB121D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842" y="5657801"/>
            <a:ext cx="4259749" cy="131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948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41670" y="443983"/>
            <a:ext cx="7739777" cy="12539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Creative Uses of Interactive Prompts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512" y="2106573"/>
            <a:ext cx="501491" cy="50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8512" y="2808684"/>
            <a:ext cx="2507813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Role-Playing Scenarios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8512" y="324242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Simulate scenarios for practice and learning.</a:t>
            </a:r>
            <a:endParaRPr lang="en-US" sz="1550" dirty="0"/>
          </a:p>
        </p:txBody>
      </p:sp>
      <p:sp>
        <p:nvSpPr>
          <p:cNvPr id="8" name="Text 3"/>
          <p:cNvSpPr/>
          <p:nvPr/>
        </p:nvSpPr>
        <p:spPr>
          <a:xfrm>
            <a:off x="6188512" y="4867394"/>
            <a:ext cx="3213378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Dialogue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8512" y="5301139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realistic conversations for various purposes.</a:t>
            </a:r>
            <a:endParaRPr lang="en-US" sz="1550" dirty="0"/>
          </a:p>
        </p:txBody>
      </p:sp>
      <p:sp>
        <p:nvSpPr>
          <p:cNvPr id="11" name="Text 5"/>
          <p:cNvSpPr/>
          <p:nvPr/>
        </p:nvSpPr>
        <p:spPr>
          <a:xfrm>
            <a:off x="6188512" y="6836926"/>
            <a:ext cx="371260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Arial" panose="020B0604020202020204" pitchFamily="34" charset="0"/>
                <a:ea typeface="Unbounded Bold" pitchFamily="34" charset="-122"/>
                <a:cs typeface="Arial" panose="020B0604020202020204" pitchFamily="34" charset="0"/>
              </a:rPr>
              <a:t>Practice for the International Speaking Exams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70652" y="7265782"/>
            <a:ext cx="7739777" cy="320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just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GB" sz="1400" kern="100" dirty="0">
                <a:solidFill>
                  <a:srgbClr val="3B3838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helps you improve and familiarise with the format of Internacional Speaking exam.</a:t>
            </a:r>
            <a:endParaRPr lang="es-PE" sz="1400" kern="100" dirty="0">
              <a:solidFill>
                <a:srgbClr val="3B3838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37151FCE-60DD-4753-6BAA-7BCBDB481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718" y="0"/>
            <a:ext cx="5486400" cy="8229600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6AACD0BD-2726-1063-DC7E-D3FBF796A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652" y="4101405"/>
            <a:ext cx="488752" cy="488752"/>
          </a:xfrm>
          <a:prstGeom prst="rect">
            <a:avLst/>
          </a:prstGeom>
        </p:spPr>
      </p:pic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4E9C98DC-EBF4-C7F9-BBCB-43ED7DC13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652" y="6090573"/>
            <a:ext cx="488752" cy="4887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757</Words>
  <Application>Microsoft Office PowerPoint</Application>
  <PresentationFormat>Personalizado</PresentationFormat>
  <Paragraphs>136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Open Sans</vt:lpstr>
      <vt:lpstr>Open Sans Bold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Eric Gustavo Coronel Castillo</cp:lastModifiedBy>
  <cp:revision>16</cp:revision>
  <cp:lastPrinted>2024-11-21T20:59:48Z</cp:lastPrinted>
  <dcterms:created xsi:type="dcterms:W3CDTF">2024-11-20T14:52:18Z</dcterms:created>
  <dcterms:modified xsi:type="dcterms:W3CDTF">2024-11-21T22:56:33Z</dcterms:modified>
</cp:coreProperties>
</file>